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4"/>
  </p:notesMasterIdLst>
  <p:sldIdLst>
    <p:sldId id="256" r:id="rId2"/>
    <p:sldId id="295" r:id="rId3"/>
    <p:sldId id="258" r:id="rId4"/>
    <p:sldId id="297" r:id="rId5"/>
    <p:sldId id="288" r:id="rId6"/>
    <p:sldId id="265" r:id="rId7"/>
    <p:sldId id="298" r:id="rId8"/>
    <p:sldId id="309" r:id="rId9"/>
    <p:sldId id="299" r:id="rId10"/>
    <p:sldId id="318" r:id="rId11"/>
    <p:sldId id="290" r:id="rId12"/>
    <p:sldId id="303" r:id="rId13"/>
    <p:sldId id="304" r:id="rId14"/>
    <p:sldId id="293" r:id="rId15"/>
    <p:sldId id="266" r:id="rId16"/>
    <p:sldId id="306" r:id="rId17"/>
    <p:sldId id="307" r:id="rId18"/>
    <p:sldId id="267" r:id="rId19"/>
    <p:sldId id="313" r:id="rId20"/>
    <p:sldId id="281" r:id="rId21"/>
    <p:sldId id="282" r:id="rId22"/>
    <p:sldId id="283" r:id="rId23"/>
    <p:sldId id="310" r:id="rId24"/>
    <p:sldId id="280" r:id="rId25"/>
    <p:sldId id="314" r:id="rId26"/>
    <p:sldId id="311" r:id="rId27"/>
    <p:sldId id="312" r:id="rId28"/>
    <p:sldId id="284" r:id="rId29"/>
    <p:sldId id="317" r:id="rId30"/>
    <p:sldId id="274" r:id="rId31"/>
    <p:sldId id="316" r:id="rId32"/>
    <p:sldId id="31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91CA8-707F-4913-A92C-39C5EA2AA4EB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383F4-50D7-4019-AA34-1D6A208A9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EEA236-C63E-4797-9526-9584E67AA41D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441353-0FDF-429A-84B5-93C6420E2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 Course for </a:t>
            </a:r>
            <a:r>
              <a:rPr lang="en-US" dirty="0" err="1" smtClean="0"/>
              <a:t>Hon’ble</a:t>
            </a:r>
            <a:r>
              <a:rPr lang="en-US" dirty="0" smtClean="0"/>
              <a:t> Judges handling Commercial Matters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Dharmishta Raval, </a:t>
            </a:r>
          </a:p>
          <a:p>
            <a:r>
              <a:rPr lang="en-US" dirty="0" smtClean="0"/>
              <a:t>Raval &amp; Raval Advocates</a:t>
            </a:r>
          </a:p>
          <a:p>
            <a:r>
              <a:rPr lang="en-US" dirty="0" smtClean="0"/>
              <a:t>Ahmedabad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Market Intermediaries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Regulates all the intermediaries in the primary market i.e. </a:t>
            </a:r>
          </a:p>
          <a:p>
            <a:pPr algn="just"/>
            <a:r>
              <a:rPr lang="en-US" dirty="0" smtClean="0"/>
              <a:t>Merchant Bankers</a:t>
            </a:r>
          </a:p>
          <a:p>
            <a:pPr algn="just"/>
            <a:r>
              <a:rPr lang="en-US" dirty="0" smtClean="0"/>
              <a:t>Bankers to an issue</a:t>
            </a:r>
          </a:p>
          <a:p>
            <a:pPr algn="just"/>
            <a:r>
              <a:rPr lang="en-US" dirty="0" smtClean="0"/>
              <a:t>Share Transfer Agents</a:t>
            </a:r>
          </a:p>
          <a:p>
            <a:pPr algn="just"/>
            <a:r>
              <a:rPr lang="en-US" dirty="0" smtClean="0"/>
              <a:t>Registrar to issue</a:t>
            </a:r>
          </a:p>
          <a:p>
            <a:pPr algn="just"/>
            <a:r>
              <a:rPr lang="en-US" dirty="0" smtClean="0"/>
              <a:t>Debenture Trustees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The Regulation of Intermediaries enables </a:t>
            </a:r>
            <a:r>
              <a:rPr lang="en-US" dirty="0" err="1" smtClean="0"/>
              <a:t>Sebi</a:t>
            </a:r>
            <a:r>
              <a:rPr lang="en-US" dirty="0" smtClean="0"/>
              <a:t> to regulate securities market, ensure investor protection, fair market </a:t>
            </a:r>
            <a:r>
              <a:rPr lang="en-US" dirty="0" err="1" smtClean="0"/>
              <a:t>practises</a:t>
            </a:r>
            <a:r>
              <a:rPr lang="en-US" dirty="0" smtClean="0"/>
              <a:t>,  due diligence, true and fair disclosures.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Individual complaints with </a:t>
            </a:r>
            <a:r>
              <a:rPr lang="en-US" dirty="0" err="1" smtClean="0"/>
              <a:t>Sebi</a:t>
            </a:r>
            <a:r>
              <a:rPr lang="en-US" dirty="0" smtClean="0"/>
              <a:t> v/s SEC USA</a:t>
            </a:r>
          </a:p>
          <a:p>
            <a:r>
              <a:rPr lang="en-US" dirty="0" smtClean="0"/>
              <a:t>Systematic changes in the primary market</a:t>
            </a:r>
          </a:p>
          <a:p>
            <a:r>
              <a:rPr lang="en-US" dirty="0" smtClean="0"/>
              <a:t> Shorten the period of listing &amp; allotment</a:t>
            </a:r>
          </a:p>
          <a:p>
            <a:r>
              <a:rPr lang="en-US" dirty="0" smtClean="0"/>
              <a:t> Shorten the period of refund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Case of </a:t>
            </a:r>
            <a:r>
              <a:rPr lang="en-US" dirty="0" err="1" smtClean="0"/>
              <a:t>Roopalben</a:t>
            </a:r>
            <a:r>
              <a:rPr lang="en-US" dirty="0" smtClean="0"/>
              <a:t> </a:t>
            </a:r>
            <a:r>
              <a:rPr lang="en-US" dirty="0" err="1" smtClean="0"/>
              <a:t>Panchal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Depositories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DEPOSITORIES ACT ,1996 </a:t>
            </a:r>
          </a:p>
          <a:p>
            <a:r>
              <a:rPr lang="en-US" dirty="0" smtClean="0"/>
              <a:t>Securities are dematerialized </a:t>
            </a:r>
          </a:p>
          <a:p>
            <a:r>
              <a:rPr lang="en-US" dirty="0" smtClean="0"/>
              <a:t>No physical share certificate</a:t>
            </a:r>
          </a:p>
          <a:p>
            <a:r>
              <a:rPr lang="en-US" dirty="0" smtClean="0"/>
              <a:t>No numbering of share certificate</a:t>
            </a:r>
          </a:p>
          <a:p>
            <a:r>
              <a:rPr lang="en-US" dirty="0" smtClean="0"/>
              <a:t>Depository is the registered owner </a:t>
            </a:r>
          </a:p>
          <a:p>
            <a:r>
              <a:rPr lang="en-US" dirty="0" smtClean="0"/>
              <a:t>Optional</a:t>
            </a:r>
          </a:p>
          <a:p>
            <a:r>
              <a:rPr lang="en-US" dirty="0" smtClean="0"/>
              <a:t>Tri –partite Agreement</a:t>
            </a:r>
          </a:p>
          <a:p>
            <a:r>
              <a:rPr lang="en-US" dirty="0" smtClean="0"/>
              <a:t>International Experience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Maintaining physically the share certificates</a:t>
            </a:r>
          </a:p>
          <a:p>
            <a:r>
              <a:rPr lang="en-US" dirty="0" smtClean="0"/>
              <a:t>Non receipt of Share certificates</a:t>
            </a:r>
          </a:p>
          <a:p>
            <a:r>
              <a:rPr lang="en-US" dirty="0" smtClean="0"/>
              <a:t>Forged share certificate</a:t>
            </a:r>
          </a:p>
          <a:p>
            <a:r>
              <a:rPr lang="en-US" dirty="0" smtClean="0"/>
              <a:t>Delay in Transfers</a:t>
            </a:r>
          </a:p>
          <a:p>
            <a:r>
              <a:rPr lang="en-US" smtClean="0"/>
              <a:t>Corporate </a:t>
            </a:r>
            <a:r>
              <a:rPr lang="en-US" smtClean="0"/>
              <a:t>Practices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(R )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Regulation of Secondary market</a:t>
            </a:r>
          </a:p>
          <a:p>
            <a:r>
              <a:rPr lang="en-US" dirty="0" smtClean="0"/>
              <a:t>Regulation of stock exchanges</a:t>
            </a:r>
          </a:p>
          <a:p>
            <a:r>
              <a:rPr lang="en-US" dirty="0" smtClean="0"/>
              <a:t>Regulation of transaction in securities market</a:t>
            </a:r>
          </a:p>
          <a:p>
            <a:r>
              <a:rPr lang="en-US" dirty="0" smtClean="0"/>
              <a:t>Regulation of intermediaries in the Secondary Market e.g. stock brokers (SEBI Act)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Stock- 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Regulatory Organizations </a:t>
            </a:r>
          </a:p>
          <a:p>
            <a:r>
              <a:rPr lang="en-US" dirty="0" smtClean="0"/>
              <a:t>Sections  4, 7A &amp; 9 of the Act empowers stock exchanges to frame its own rules and bye-laws.</a:t>
            </a:r>
          </a:p>
          <a:p>
            <a:r>
              <a:rPr lang="en-US" dirty="0" smtClean="0"/>
              <a:t>Power of </a:t>
            </a:r>
            <a:r>
              <a:rPr lang="en-US" dirty="0" err="1" smtClean="0"/>
              <a:t>Sebi</a:t>
            </a:r>
            <a:r>
              <a:rPr lang="en-US" dirty="0" smtClean="0"/>
              <a:t> to direct amendments to be made. </a:t>
            </a:r>
          </a:p>
          <a:p>
            <a:r>
              <a:rPr lang="en-US" dirty="0" smtClean="0"/>
              <a:t>Examples inter-alia are,-</a:t>
            </a:r>
          </a:p>
          <a:p>
            <a:pPr>
              <a:buNone/>
            </a:pPr>
            <a:r>
              <a:rPr lang="en-US" dirty="0" smtClean="0"/>
              <a:t>   Re-constitution of the Stock-Exchange </a:t>
            </a:r>
          </a:p>
          <a:p>
            <a:pPr>
              <a:buNone/>
            </a:pPr>
            <a:r>
              <a:rPr lang="en-US" dirty="0" smtClean="0"/>
              <a:t>   Reconstitution of Governing Board.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Regulation of transactions in securities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Capital adequacy of brokers</a:t>
            </a:r>
          </a:p>
          <a:p>
            <a:r>
              <a:rPr lang="en-US" dirty="0" smtClean="0"/>
              <a:t>Margin</a:t>
            </a:r>
          </a:p>
          <a:p>
            <a:r>
              <a:rPr lang="en-US" dirty="0" smtClean="0"/>
              <a:t>Trade Guarantee fund</a:t>
            </a:r>
          </a:p>
          <a:p>
            <a:r>
              <a:rPr lang="en-US" dirty="0" smtClean="0"/>
              <a:t> Fully computerized  system </a:t>
            </a:r>
          </a:p>
          <a:p>
            <a:r>
              <a:rPr lang="en-US" dirty="0" smtClean="0"/>
              <a:t>Shortening of Settlement cycles</a:t>
            </a:r>
          </a:p>
          <a:p>
            <a:r>
              <a:rPr lang="en-US" dirty="0" smtClean="0"/>
              <a:t>Surveillance of Transactions</a:t>
            </a:r>
          </a:p>
          <a:p>
            <a:r>
              <a:rPr lang="en-US" dirty="0" smtClean="0"/>
              <a:t>Transactions in notified areas other than thru stock – exchange -illegal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Listing agreement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Is a Statutory Agreement which is part of the Regulations of Stock Exchange</a:t>
            </a:r>
          </a:p>
          <a:p>
            <a:pPr algn="just"/>
            <a:r>
              <a:rPr lang="en-US" dirty="0" smtClean="0"/>
              <a:t>SEBI can direct amendment of listing agreement</a:t>
            </a:r>
          </a:p>
          <a:p>
            <a:pPr algn="just"/>
            <a:r>
              <a:rPr lang="en-US" dirty="0" smtClean="0"/>
              <a:t>Agreement consists of continuous obligations of the listed company to stock exchange, shareholders and public e.g.</a:t>
            </a:r>
          </a:p>
          <a:p>
            <a:pPr algn="just">
              <a:buNone/>
            </a:pPr>
            <a:r>
              <a:rPr lang="en-US" dirty="0" smtClean="0"/>
              <a:t>     Disclosures regarding Board practices,  </a:t>
            </a:r>
          </a:p>
          <a:p>
            <a:pPr algn="just">
              <a:buNone/>
            </a:pPr>
            <a:r>
              <a:rPr lang="en-US" dirty="0" smtClean="0"/>
              <a:t>     Corporate Governance,</a:t>
            </a:r>
          </a:p>
          <a:p>
            <a:pPr algn="just">
              <a:buNone/>
            </a:pPr>
            <a:r>
              <a:rPr lang="en-US" dirty="0" smtClean="0"/>
              <a:t>     Information regarding Company.</a:t>
            </a:r>
          </a:p>
          <a:p>
            <a:pPr algn="just">
              <a:buNone/>
            </a:pPr>
            <a:r>
              <a:rPr lang="en-US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of securities market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SEBI Regulates activities like -</a:t>
            </a:r>
          </a:p>
          <a:p>
            <a:r>
              <a:rPr lang="en-US" dirty="0" smtClean="0"/>
              <a:t> Substantial Acquisition of shares &amp;Take-over </a:t>
            </a:r>
          </a:p>
          <a:p>
            <a:r>
              <a:rPr lang="en-US" dirty="0" smtClean="0"/>
              <a:t>Collective Investment schemes including  mutual funds and venture capital funds.          -  </a:t>
            </a:r>
          </a:p>
          <a:p>
            <a:r>
              <a:rPr lang="en-US" dirty="0" smtClean="0"/>
              <a:t> Market manipulation and unfair Trade Practice</a:t>
            </a:r>
          </a:p>
          <a:p>
            <a:r>
              <a:rPr lang="en-US" dirty="0" smtClean="0"/>
              <a:t>Prohibition of Insider Trading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SEBI -Investigator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Sebi</a:t>
            </a:r>
            <a:r>
              <a:rPr lang="en-US" dirty="0" smtClean="0"/>
              <a:t> is empowered to carry on investigations when Transactions in Securities are being dealt with in a manner detrimental to the investors or Securities Market or</a:t>
            </a:r>
          </a:p>
          <a:p>
            <a:pPr algn="just"/>
            <a:r>
              <a:rPr lang="en-US" dirty="0" smtClean="0"/>
              <a:t>Any intermediary or any person associated with the Securities Market and has violated the Provision of the Act, Rules and the Regulations </a:t>
            </a:r>
          </a:p>
          <a:p>
            <a:pPr algn="just"/>
            <a:r>
              <a:rPr lang="en-US" dirty="0" smtClean="0"/>
              <a:t>Also has the power of search and seizure and impounding of documents and assets.</a:t>
            </a:r>
          </a:p>
          <a:p>
            <a:pPr algn="just"/>
            <a:r>
              <a:rPr lang="en-US" dirty="0" smtClean="0"/>
              <a:t>Hence jurisdiction of SEBI over Private Companies, other legal entities and investors during investigation.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SEBI  Judge, Jury &amp; Executioner?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SEBI-Quasi-judicial authority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Monetory</a:t>
            </a:r>
            <a:r>
              <a:rPr lang="en-US" dirty="0" smtClean="0"/>
              <a:t> Penalty</a:t>
            </a:r>
          </a:p>
          <a:p>
            <a:pPr algn="just"/>
            <a:r>
              <a:rPr lang="en-US" dirty="0" smtClean="0"/>
              <a:t>An officer of </a:t>
            </a:r>
            <a:r>
              <a:rPr lang="en-US" dirty="0" err="1" smtClean="0"/>
              <a:t>Sebi</a:t>
            </a:r>
            <a:r>
              <a:rPr lang="en-US" dirty="0" smtClean="0"/>
              <a:t> (designated as adjudicating officer) not below the rank of  Division Chief can impose </a:t>
            </a:r>
            <a:r>
              <a:rPr lang="en-US" dirty="0" err="1" smtClean="0"/>
              <a:t>mometary</a:t>
            </a:r>
            <a:r>
              <a:rPr lang="en-US" dirty="0" smtClean="0"/>
              <a:t> penalty </a:t>
            </a:r>
            <a:r>
              <a:rPr lang="en-US" dirty="0" err="1" smtClean="0"/>
              <a:t>upto</a:t>
            </a:r>
            <a:r>
              <a:rPr lang="en-US" dirty="0" smtClean="0"/>
              <a:t> 25 corers for  violating </a:t>
            </a:r>
            <a:r>
              <a:rPr lang="en-US" dirty="0" err="1" smtClean="0"/>
              <a:t>Sebi</a:t>
            </a:r>
            <a:r>
              <a:rPr lang="en-US" dirty="0" smtClean="0"/>
              <a:t> Act and regulations.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Before imposing monetary penalty, prior approval of </a:t>
            </a:r>
            <a:r>
              <a:rPr lang="en-US" dirty="0" err="1" smtClean="0"/>
              <a:t>Sebi</a:t>
            </a:r>
            <a:r>
              <a:rPr lang="en-US" dirty="0" smtClean="0"/>
              <a:t> Board or member is not required.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SEBI-Quasi-judicial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Cancellation of certificate of Registration of Intermediaries </a:t>
            </a:r>
          </a:p>
          <a:p>
            <a:pPr algn="just"/>
            <a:r>
              <a:rPr lang="en-US" dirty="0" smtClean="0"/>
              <a:t>Two stage </a:t>
            </a:r>
            <a:r>
              <a:rPr lang="en-US" dirty="0" err="1" smtClean="0"/>
              <a:t>enquiry.Like</a:t>
            </a:r>
            <a:r>
              <a:rPr lang="en-US" dirty="0" smtClean="0"/>
              <a:t> the departmental enquiry </a:t>
            </a:r>
          </a:p>
          <a:p>
            <a:pPr algn="just"/>
            <a:r>
              <a:rPr lang="en-US" dirty="0" smtClean="0"/>
              <a:t>The Order of cancellation has to be passed by the </a:t>
            </a:r>
            <a:r>
              <a:rPr lang="en-US" dirty="0" err="1" smtClean="0"/>
              <a:t>Sebi</a:t>
            </a:r>
            <a:r>
              <a:rPr lang="en-US" dirty="0" smtClean="0"/>
              <a:t> Board member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Settlement of proceedings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person against whom proceedings are initiated and directions are issued or </a:t>
            </a:r>
            <a:r>
              <a:rPr lang="en-US" dirty="0" err="1" smtClean="0"/>
              <a:t>monetory</a:t>
            </a:r>
            <a:r>
              <a:rPr lang="en-US" dirty="0" smtClean="0"/>
              <a:t> fine is imposed or  a certificate of  registration is cancelled can apply to </a:t>
            </a:r>
            <a:r>
              <a:rPr lang="en-US" dirty="0" err="1" smtClean="0"/>
              <a:t>Sebi</a:t>
            </a:r>
            <a:r>
              <a:rPr lang="en-US" dirty="0" smtClean="0"/>
              <a:t> for settlement of proceedings.</a:t>
            </a:r>
          </a:p>
          <a:p>
            <a:r>
              <a:rPr lang="en-US" dirty="0" smtClean="0"/>
              <a:t>The settlement takes place in accordance with the </a:t>
            </a:r>
            <a:r>
              <a:rPr lang="en-US" dirty="0" err="1" smtClean="0"/>
              <a:t>Sebi</a:t>
            </a:r>
            <a:r>
              <a:rPr lang="en-US" dirty="0" smtClean="0"/>
              <a:t> (Settlement of Administrative and Civil Proceedings) Regulations 2014 on payment of  amount as determined.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Power to issue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772400" cy="5334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Preventive and Remedial Powers </a:t>
            </a:r>
            <a:endParaRPr lang="en-US" sz="1050" dirty="0" smtClean="0"/>
          </a:p>
          <a:p>
            <a:pPr algn="just">
              <a:buNone/>
            </a:pPr>
            <a:r>
              <a:rPr lang="en-US" sz="1050" dirty="0" smtClean="0"/>
              <a:t>	</a:t>
            </a:r>
            <a:endParaRPr 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Sections 11, 11B,11(4) of </a:t>
            </a:r>
            <a:r>
              <a:rPr lang="en-US" dirty="0" err="1" smtClean="0"/>
              <a:t>Sebi</a:t>
            </a:r>
            <a:r>
              <a:rPr lang="en-US" dirty="0" smtClean="0"/>
              <a:t> Act and  Sc. 12 A of SCRA Act and  Sc. 19  of Depositories Act empowers </a:t>
            </a:r>
            <a:r>
              <a:rPr lang="en-US" dirty="0" err="1" smtClean="0"/>
              <a:t>Sebi</a:t>
            </a:r>
            <a:r>
              <a:rPr lang="en-US" dirty="0" smtClean="0"/>
              <a:t> to issue directions to,- 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dirty="0" smtClean="0"/>
              <a:t>Intermediaries, </a:t>
            </a:r>
          </a:p>
          <a:p>
            <a:pPr algn="just"/>
            <a:r>
              <a:rPr lang="en-US" dirty="0" smtClean="0"/>
              <a:t>Persons  associated with the securities market, </a:t>
            </a:r>
          </a:p>
          <a:p>
            <a:pPr algn="just"/>
            <a:r>
              <a:rPr lang="en-US" dirty="0" smtClean="0"/>
              <a:t>Stock exchanges </a:t>
            </a:r>
          </a:p>
          <a:p>
            <a:pPr algn="just"/>
            <a:r>
              <a:rPr lang="en-US" dirty="0" smtClean="0"/>
              <a:t>Depository or </a:t>
            </a:r>
          </a:p>
          <a:p>
            <a:pPr algn="just"/>
            <a:r>
              <a:rPr lang="en-US" dirty="0" smtClean="0"/>
              <a:t>To any company whose securities are listed or  proposed to be listed.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Directions can be issued during investigations or inquiry.</a:t>
            </a:r>
          </a:p>
          <a:p>
            <a:pPr algn="just"/>
            <a:r>
              <a:rPr lang="en-US" dirty="0" smtClean="0"/>
              <a:t>Post-facto hearing provided.</a:t>
            </a:r>
          </a:p>
          <a:p>
            <a:pPr algn="just"/>
            <a:r>
              <a:rPr lang="en-US" dirty="0" smtClean="0"/>
              <a:t>Examples of directions are,-</a:t>
            </a:r>
          </a:p>
          <a:p>
            <a:pPr algn="just">
              <a:buNone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Prohibiting a person from buying selling or dealing in securities,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Directions to Directors of Companies  prohibiting them from accessing securities market.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Directions for disgorgement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Amendments in 2014 to enable </a:t>
            </a:r>
            <a:r>
              <a:rPr lang="en-US" dirty="0" err="1" smtClean="0"/>
              <a:t>Sebi</a:t>
            </a:r>
            <a:r>
              <a:rPr lang="en-US" dirty="0" smtClean="0"/>
              <a:t> to recover monetary fines ,profits made or losses avoided to recover by ;-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attachment of property movable and immovable, bank accounts.</a:t>
            </a:r>
          </a:p>
          <a:p>
            <a:pPr lvl="1"/>
            <a:r>
              <a:rPr lang="en-US" dirty="0" smtClean="0"/>
              <a:t>Sale of movable and immovable property.</a:t>
            </a:r>
          </a:p>
          <a:p>
            <a:pPr lvl="1"/>
            <a:r>
              <a:rPr lang="en-US" dirty="0" smtClean="0"/>
              <a:t>Appointment of receiver for management of  movable and immovable property,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Delegated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Sub-ordinate legislation as  </a:t>
            </a:r>
            <a:r>
              <a:rPr lang="en-US" dirty="0" err="1" smtClean="0"/>
              <a:t>Sebi</a:t>
            </a:r>
            <a:r>
              <a:rPr lang="en-US" dirty="0" smtClean="0"/>
              <a:t> regulates through Regulations, Guidelines and Circulars</a:t>
            </a:r>
          </a:p>
          <a:p>
            <a:pPr algn="just"/>
            <a:r>
              <a:rPr lang="en-US" dirty="0" smtClean="0"/>
              <a:t>Regulations are substantive  in nature.</a:t>
            </a:r>
          </a:p>
          <a:p>
            <a:pPr algn="just"/>
            <a:r>
              <a:rPr lang="en-US" dirty="0" smtClean="0"/>
              <a:t> Independence to judge and prescribe the policy to regulate the Securities market i.e. legislative independence</a:t>
            </a:r>
          </a:p>
          <a:p>
            <a:pPr algn="just"/>
            <a:r>
              <a:rPr lang="en-US" dirty="0" smtClean="0"/>
              <a:t>No prior approval of Government but to be placed on the house of the Parliament </a:t>
            </a:r>
          </a:p>
          <a:p>
            <a:pPr algn="just"/>
            <a:r>
              <a:rPr lang="en-US" dirty="0" smtClean="0"/>
              <a:t>Transparent procedure for drafting Regulations</a:t>
            </a:r>
          </a:p>
          <a:p>
            <a:pPr algn="just"/>
            <a:r>
              <a:rPr lang="en-US" dirty="0" smtClean="0"/>
              <a:t>Guidelines are binding in nature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Sc 12 A of SEBI Act prohibits any manipulative or deceptive device.</a:t>
            </a:r>
          </a:p>
          <a:p>
            <a:pPr algn="just"/>
            <a:r>
              <a:rPr lang="en-US" dirty="0" smtClean="0"/>
              <a:t> Sec 12 A prohibits any device scheme or artifice to defraud which operates as a fraud.</a:t>
            </a:r>
          </a:p>
          <a:p>
            <a:pPr algn="just"/>
            <a:r>
              <a:rPr lang="en-US" dirty="0" err="1" smtClean="0"/>
              <a:t>Sebi</a:t>
            </a:r>
            <a:r>
              <a:rPr lang="en-US" dirty="0" smtClean="0"/>
              <a:t> has notified </a:t>
            </a:r>
            <a:r>
              <a:rPr lang="en-US" dirty="0" err="1" smtClean="0"/>
              <a:t>Sebi</a:t>
            </a:r>
            <a:r>
              <a:rPr lang="en-US" dirty="0" smtClean="0"/>
              <a:t> (Prohibition of Fraudulent and Unfair Trade Practices relating to Securities Market)  Regulations 1995 and after its repeal in 2003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Statutory Appeal lies only to Securities Appellate Tribunal </a:t>
            </a:r>
          </a:p>
          <a:p>
            <a:pPr algn="just"/>
            <a:r>
              <a:rPr lang="en-US" dirty="0" smtClean="0"/>
              <a:t>Civil court jurisdictions is barred.</a:t>
            </a:r>
          </a:p>
          <a:p>
            <a:pPr algn="just"/>
            <a:r>
              <a:rPr lang="en-US" dirty="0" smtClean="0"/>
              <a:t>Appeal from SAT only to Supreme Court and not to High Courts.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000" dirty="0" smtClean="0"/>
              <a:t>AIR 2001 SC 1010 “BSE Brokers Forum, Bombay v. SEBI</a:t>
            </a:r>
          </a:p>
          <a:p>
            <a:pPr algn="just">
              <a:buNone/>
            </a:pPr>
            <a:r>
              <a:rPr lang="en-US" sz="2000" dirty="0" smtClean="0"/>
              <a:t>      (quid pro quo not necessary)</a:t>
            </a:r>
          </a:p>
          <a:p>
            <a:pPr algn="just"/>
            <a:r>
              <a:rPr lang="en-US" sz="2000" dirty="0" smtClean="0"/>
              <a:t>1999(1) GLR 275 SEBI v/s </a:t>
            </a:r>
            <a:r>
              <a:rPr lang="en-US" sz="2000" dirty="0" err="1" smtClean="0"/>
              <a:t>Alka</a:t>
            </a:r>
            <a:r>
              <a:rPr lang="en-US" sz="2000" dirty="0" smtClean="0"/>
              <a:t> Synthetics (Auction proceeds)</a:t>
            </a:r>
          </a:p>
          <a:p>
            <a:pPr algn="just"/>
            <a:r>
              <a:rPr lang="en-US" sz="2000" dirty="0" smtClean="0"/>
              <a:t>AIR 2010 SC 3466 “SEBI v. Ajay </a:t>
            </a:r>
            <a:r>
              <a:rPr lang="en-US" sz="2000" dirty="0" err="1" smtClean="0"/>
              <a:t>Agarwal</a:t>
            </a:r>
            <a:r>
              <a:rPr lang="en-US" sz="2000" dirty="0" smtClean="0"/>
              <a:t> (IPO false disclosure of capital structure))</a:t>
            </a:r>
          </a:p>
          <a:p>
            <a:pPr algn="just"/>
            <a:r>
              <a:rPr lang="en-US" sz="2000" dirty="0" smtClean="0"/>
              <a:t>AIR 2013 SC 3191 "N. Narayanan v. Adjudicating Officer, SEBI (false disclosure to stock exchange and public)</a:t>
            </a:r>
          </a:p>
          <a:p>
            <a:pPr algn="just"/>
            <a:r>
              <a:rPr lang="en-US" sz="2000" dirty="0" smtClean="0"/>
              <a:t>AIR 2004 SC 4219 “ Swedish Match v/s </a:t>
            </a:r>
            <a:r>
              <a:rPr lang="en-US" sz="2000" dirty="0" err="1" smtClean="0"/>
              <a:t>Sebi</a:t>
            </a:r>
            <a:r>
              <a:rPr lang="en-US" sz="2000" dirty="0" smtClean="0"/>
              <a:t> (Regulations are </a:t>
            </a:r>
            <a:r>
              <a:rPr lang="en-US" sz="2000" dirty="0" err="1" smtClean="0"/>
              <a:t>reulatory</a:t>
            </a:r>
            <a:r>
              <a:rPr lang="en-US" sz="2000" dirty="0" smtClean="0"/>
              <a:t>)</a:t>
            </a:r>
          </a:p>
          <a:p>
            <a:pPr algn="just"/>
            <a:r>
              <a:rPr lang="en-US" sz="2000" dirty="0" err="1" smtClean="0"/>
              <a:t>Clariant</a:t>
            </a:r>
            <a:r>
              <a:rPr lang="en-US" sz="2000" dirty="0" smtClean="0"/>
              <a:t> International Ltd. v. SEBI (</a:t>
            </a:r>
            <a:r>
              <a:rPr lang="en-US" sz="2000" dirty="0" err="1" smtClean="0"/>
              <a:t>seperation</a:t>
            </a:r>
            <a:r>
              <a:rPr lang="en-US" sz="2000" dirty="0" smtClean="0"/>
              <a:t> of power) </a:t>
            </a:r>
          </a:p>
          <a:p>
            <a:pPr algn="just"/>
            <a:r>
              <a:rPr lang="en-US" sz="2000" dirty="0" smtClean="0"/>
              <a:t>(2013) 1 SCC 1 Sahara India Real Estate Corporation Ltd. and Ors. Vs. SEBI and </a:t>
            </a:r>
            <a:r>
              <a:rPr lang="en-US" sz="2000" dirty="0" err="1" smtClean="0"/>
              <a:t>Anr</a:t>
            </a:r>
            <a:r>
              <a:rPr lang="en-US" sz="2000" dirty="0" smtClean="0"/>
              <a:t>.(</a:t>
            </a:r>
            <a:r>
              <a:rPr lang="en-US" sz="2000" dirty="0" err="1" smtClean="0"/>
              <a:t>Prmary</a:t>
            </a:r>
            <a:r>
              <a:rPr lang="en-US" sz="2000" dirty="0" smtClean="0"/>
              <a:t> market Regulation)</a:t>
            </a:r>
          </a:p>
          <a:p>
            <a:pPr algn="just"/>
            <a:r>
              <a:rPr lang="en-US" sz="2000" dirty="0" smtClean="0"/>
              <a:t>AIR 2014 SC 3241 "</a:t>
            </a:r>
            <a:r>
              <a:rPr lang="en-US" sz="2000" dirty="0" err="1" smtClean="0"/>
              <a:t>Subrata</a:t>
            </a:r>
            <a:r>
              <a:rPr lang="en-US" sz="2000" dirty="0" smtClean="0"/>
              <a:t> Roy Sahara v. Union of India“ (Contempt of Supreme Court Order)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Separation of Power</a:t>
            </a:r>
            <a:br>
              <a:rPr lang="en-US" dirty="0" smtClean="0"/>
            </a:br>
            <a:r>
              <a:rPr lang="en-US" dirty="0" smtClean="0"/>
              <a:t>Principle of Constitutionalism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Legislates </a:t>
            </a:r>
          </a:p>
          <a:p>
            <a:r>
              <a:rPr lang="en-US" dirty="0" smtClean="0"/>
              <a:t>Investigator</a:t>
            </a:r>
          </a:p>
          <a:p>
            <a:r>
              <a:rPr lang="en-US" dirty="0" smtClean="0"/>
              <a:t>Police power</a:t>
            </a:r>
          </a:p>
          <a:p>
            <a:r>
              <a:rPr lang="en-US" dirty="0" smtClean="0"/>
              <a:t>Quasi judicial authority – Judge</a:t>
            </a:r>
          </a:p>
          <a:p>
            <a:r>
              <a:rPr lang="en-US" dirty="0" smtClean="0"/>
              <a:t>Executioner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IOSCO is an agency of International Securities Market Regulators and has prescribed minimum principles which a regulator should follow.</a:t>
            </a:r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IMF </a:t>
            </a:r>
            <a:r>
              <a:rPr lang="en-US" dirty="0" err="1" smtClean="0"/>
              <a:t>asessment</a:t>
            </a:r>
            <a:r>
              <a:rPr lang="en-US" dirty="0" smtClean="0"/>
              <a:t> of </a:t>
            </a:r>
            <a:r>
              <a:rPr lang="en-US" dirty="0" err="1" smtClean="0"/>
              <a:t>Sebi</a:t>
            </a:r>
            <a:r>
              <a:rPr lang="en-US" dirty="0" smtClean="0"/>
              <a:t> in 2011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FSLRC Report(Justice B </a:t>
            </a:r>
            <a:r>
              <a:rPr lang="en-US" dirty="0" err="1" smtClean="0"/>
              <a:t>N.Srikrishna</a:t>
            </a:r>
            <a:r>
              <a:rPr lang="en-US" dirty="0" smtClean="0"/>
              <a:t> Report)</a:t>
            </a:r>
          </a:p>
          <a:p>
            <a:pPr algn="just"/>
            <a:r>
              <a:rPr lang="en-US" dirty="0" smtClean="0"/>
              <a:t>Has made recommendations for reform in the capital market</a:t>
            </a:r>
          </a:p>
          <a:p>
            <a:pPr lvl="1" algn="just"/>
            <a:r>
              <a:rPr lang="en-US" dirty="0" smtClean="0"/>
              <a:t>One unified Regulator</a:t>
            </a:r>
          </a:p>
          <a:p>
            <a:pPr lvl="1" algn="just"/>
            <a:r>
              <a:rPr lang="en-US" dirty="0" smtClean="0"/>
              <a:t>One Financial Services Tribunal</a:t>
            </a:r>
          </a:p>
          <a:p>
            <a:pPr lvl="1" algn="just"/>
            <a:r>
              <a:rPr lang="en-US" dirty="0" smtClean="0"/>
              <a:t>One legislation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THANK-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Statutes 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Sebi</a:t>
            </a:r>
            <a:r>
              <a:rPr lang="en-US" dirty="0" smtClean="0"/>
              <a:t> Act, 1992</a:t>
            </a:r>
          </a:p>
          <a:p>
            <a:r>
              <a:rPr lang="en-US" dirty="0" smtClean="0"/>
              <a:t>Depositories Act, 1996</a:t>
            </a:r>
          </a:p>
          <a:p>
            <a:r>
              <a:rPr lang="en-US" dirty="0" smtClean="0"/>
              <a:t>Securities Contract (Regulation) Act, 1956 - delegated powers</a:t>
            </a:r>
          </a:p>
          <a:p>
            <a:r>
              <a:rPr lang="en-US" dirty="0" smtClean="0"/>
              <a:t>Companies Act –Delegated powers</a:t>
            </a:r>
          </a:p>
          <a:p>
            <a:r>
              <a:rPr lang="en-US" dirty="0" smtClean="0"/>
              <a:t>Repeal of  Forward Contract Regulation Act &amp; Merger of FMC with SEBI, September 29,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of </a:t>
            </a:r>
            <a:r>
              <a:rPr lang="en-US" dirty="0" err="1" smtClean="0"/>
              <a:t>Sebi</a:t>
            </a:r>
            <a:r>
              <a:rPr lang="en-US" dirty="0" smtClean="0"/>
              <a:t>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Preamble of </a:t>
            </a:r>
            <a:r>
              <a:rPr lang="en-US" dirty="0" err="1" smtClean="0"/>
              <a:t>Sebi</a:t>
            </a:r>
            <a:r>
              <a:rPr lang="en-US" dirty="0" smtClean="0"/>
              <a:t> Act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Protect the interest of investors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Regulate the securities market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Develop the securities market</a:t>
            </a:r>
          </a:p>
          <a:p>
            <a:pPr lvl="1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Charging section of </a:t>
            </a:r>
            <a:r>
              <a:rPr lang="en-US" dirty="0" err="1" smtClean="0"/>
              <a:t>Sebi</a:t>
            </a:r>
            <a:r>
              <a:rPr lang="en-US" dirty="0" smtClean="0"/>
              <a:t> Act-Sc 11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Section 11 of the </a:t>
            </a:r>
            <a:r>
              <a:rPr lang="en-US" dirty="0" err="1" smtClean="0"/>
              <a:t>Sebi</a:t>
            </a:r>
            <a:r>
              <a:rPr lang="en-US" dirty="0" smtClean="0"/>
              <a:t> Act casts a duty to carry out the above 3 objectives by </a:t>
            </a:r>
            <a:r>
              <a:rPr lang="en-US" u="sng" dirty="0" smtClean="0"/>
              <a:t>such measures </a:t>
            </a:r>
            <a:r>
              <a:rPr lang="en-US" dirty="0" smtClean="0"/>
              <a:t>as it thinks fit.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Jurisdiction of </a:t>
            </a:r>
            <a:r>
              <a:rPr lang="en-US" dirty="0" err="1" smtClean="0"/>
              <a:t>Sebi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Section 2(h) of SC(R)Act defines” </a:t>
            </a:r>
            <a:r>
              <a:rPr lang="en-US" dirty="0" err="1" smtClean="0"/>
              <a:t>securities”as</a:t>
            </a:r>
            <a:r>
              <a:rPr lang="en-US" dirty="0" smtClean="0"/>
              <a:t>,-</a:t>
            </a:r>
          </a:p>
          <a:p>
            <a:pPr algn="just"/>
            <a:r>
              <a:rPr lang="en-US" dirty="0" smtClean="0"/>
              <a:t>Shares, scripts, bonds, debentures or other marketable securities of a like nature in or of  any incorporated company or other body corporate:</a:t>
            </a:r>
          </a:p>
          <a:p>
            <a:pPr algn="just"/>
            <a:r>
              <a:rPr lang="en-US" dirty="0" smtClean="0"/>
              <a:t>Units of mutual fund or collective investment scheme:</a:t>
            </a:r>
          </a:p>
          <a:p>
            <a:pPr algn="just"/>
            <a:r>
              <a:rPr lang="en-US" dirty="0" smtClean="0"/>
              <a:t>Security receipt under </a:t>
            </a:r>
            <a:r>
              <a:rPr lang="en-US" dirty="0" err="1" smtClean="0"/>
              <a:t>Sarfesi</a:t>
            </a:r>
            <a:r>
              <a:rPr lang="en-US" dirty="0" smtClean="0"/>
              <a:t> Act:</a:t>
            </a:r>
          </a:p>
          <a:p>
            <a:pPr algn="just"/>
            <a:r>
              <a:rPr lang="en-US" dirty="0" smtClean="0"/>
              <a:t>Government Securities :</a:t>
            </a:r>
          </a:p>
          <a:p>
            <a:pPr algn="just"/>
            <a:r>
              <a:rPr lang="en-US" dirty="0" smtClean="0"/>
              <a:t>Any instrument declared by the Central Government as Security.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Regulation of  Primary Market -Companies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SEBI ACT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Section 11A of the Act empowers </a:t>
            </a:r>
            <a:r>
              <a:rPr lang="en-US" dirty="0" err="1" smtClean="0"/>
              <a:t>Sebi</a:t>
            </a:r>
            <a:r>
              <a:rPr lang="en-US" dirty="0" smtClean="0"/>
              <a:t> to specify matters relating to, - </a:t>
            </a:r>
          </a:p>
          <a:p>
            <a:pPr algn="just"/>
            <a:r>
              <a:rPr lang="en-US" dirty="0" smtClean="0"/>
              <a:t>Issue of capital, </a:t>
            </a:r>
          </a:p>
          <a:p>
            <a:pPr algn="just"/>
            <a:r>
              <a:rPr lang="en-US" dirty="0" smtClean="0"/>
              <a:t>Offer  document, </a:t>
            </a:r>
          </a:p>
          <a:p>
            <a:pPr algn="just"/>
            <a:r>
              <a:rPr lang="en-US" dirty="0" smtClean="0"/>
              <a:t>Advertisements soliciting money from public for issue of securities and </a:t>
            </a:r>
          </a:p>
          <a:p>
            <a:pPr algn="just"/>
            <a:r>
              <a:rPr lang="en-US" dirty="0" smtClean="0"/>
              <a:t>Transfer of securities.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Regulation of Companies</a:t>
            </a:r>
            <a:br>
              <a:rPr lang="en-US" dirty="0" smtClean="0"/>
            </a:br>
            <a:r>
              <a:rPr lang="en-US" dirty="0" smtClean="0"/>
              <a:t>Companies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Section 55 A of Companies Act 1956 delegates to SEBI the power to administer sections of Companies Act  relating  to ,-</a:t>
            </a:r>
          </a:p>
          <a:p>
            <a:pPr algn="just"/>
            <a:r>
              <a:rPr lang="en-US" dirty="0" smtClean="0"/>
              <a:t>Prospectus, allotment, refund, listing,</a:t>
            </a:r>
          </a:p>
          <a:p>
            <a:pPr algn="just"/>
            <a:r>
              <a:rPr lang="en-US" dirty="0" smtClean="0"/>
              <a:t> Buy-back of securities</a:t>
            </a:r>
          </a:p>
          <a:p>
            <a:pPr algn="just"/>
            <a:r>
              <a:rPr lang="en-US" dirty="0" smtClean="0"/>
              <a:t> Transfer of securities, </a:t>
            </a:r>
          </a:p>
          <a:p>
            <a:pPr algn="just"/>
            <a:r>
              <a:rPr lang="en-US" dirty="0" smtClean="0"/>
              <a:t> Debentures &amp;</a:t>
            </a:r>
          </a:p>
          <a:p>
            <a:pPr algn="just"/>
            <a:r>
              <a:rPr lang="en-US" dirty="0" smtClean="0"/>
              <a:t> Dividend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Regulation of Companies</a:t>
            </a:r>
            <a:br>
              <a:rPr lang="en-US" dirty="0" smtClean="0"/>
            </a:br>
            <a:r>
              <a:rPr lang="en-US" dirty="0" smtClean="0"/>
              <a:t>Primary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Limited to listed companies or companies intending to get listed;</a:t>
            </a:r>
          </a:p>
          <a:p>
            <a:pPr algn="just"/>
            <a:r>
              <a:rPr lang="en-US" dirty="0" smtClean="0"/>
              <a:t>Not available </a:t>
            </a:r>
            <a:r>
              <a:rPr lang="en-US" dirty="0" err="1" smtClean="0"/>
              <a:t>vis</a:t>
            </a:r>
            <a:r>
              <a:rPr lang="en-US" dirty="0" smtClean="0"/>
              <a:t>-a </a:t>
            </a:r>
            <a:r>
              <a:rPr lang="en-US" dirty="0" err="1" smtClean="0"/>
              <a:t>vis</a:t>
            </a:r>
            <a:r>
              <a:rPr lang="en-US" dirty="0" smtClean="0"/>
              <a:t>,- </a:t>
            </a:r>
          </a:p>
          <a:p>
            <a:pPr algn="just">
              <a:buNone/>
            </a:pPr>
            <a:r>
              <a:rPr lang="en-US" dirty="0" smtClean="0"/>
              <a:t>    Private companies:</a:t>
            </a:r>
          </a:p>
          <a:p>
            <a:pPr algn="just">
              <a:buNone/>
            </a:pPr>
            <a:r>
              <a:rPr lang="en-US" dirty="0" smtClean="0"/>
              <a:t>    Legal entities other than companies:</a:t>
            </a:r>
          </a:p>
          <a:p>
            <a:pPr algn="just">
              <a:buNone/>
            </a:pPr>
            <a:r>
              <a:rPr lang="en-US" dirty="0" smtClean="0"/>
              <a:t>    Entities not issuing securities.</a:t>
            </a:r>
          </a:p>
          <a:p>
            <a:pPr algn="just">
              <a:buNone/>
            </a:pPr>
            <a:r>
              <a:rPr lang="en-US" dirty="0" smtClean="0"/>
              <a:t>     </a:t>
            </a:r>
          </a:p>
          <a:p>
            <a:pPr algn="just"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2127</TotalTime>
  <Words>1260</Words>
  <Application>Microsoft Office PowerPoint</Application>
  <PresentationFormat>On-screen Show (4:3)</PresentationFormat>
  <Paragraphs>205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Oriel</vt:lpstr>
      <vt:lpstr> Advance Course for Hon’ble Judges handling Commercial Matters</vt:lpstr>
      <vt:lpstr> SEBI  Judge, Jury &amp; Executioner?</vt:lpstr>
      <vt:lpstr>Separation of Power Principle of Constitutionalism </vt:lpstr>
      <vt:lpstr>Statutes  Available</vt:lpstr>
      <vt:lpstr>Guiding principles of Sebi Act</vt:lpstr>
      <vt:lpstr>Jurisdiction of Sebi </vt:lpstr>
      <vt:lpstr>Regulation of  Primary Market -Companies</vt:lpstr>
      <vt:lpstr>Regulation of Companies Companies Act</vt:lpstr>
      <vt:lpstr>Regulation of Companies Primary market</vt:lpstr>
      <vt:lpstr>Primary Market Intermediaries  </vt:lpstr>
      <vt:lpstr>Investor Protection</vt:lpstr>
      <vt:lpstr>Regulation of Depositories</vt:lpstr>
      <vt:lpstr>Investor Protection</vt:lpstr>
      <vt:lpstr>SC (R ) Act</vt:lpstr>
      <vt:lpstr>Stock- exchanges</vt:lpstr>
      <vt:lpstr>Regulation of transactions in securities</vt:lpstr>
      <vt:lpstr>Listing agreement</vt:lpstr>
      <vt:lpstr>Regulation of securities market </vt:lpstr>
      <vt:lpstr>SEBI -Investigator</vt:lpstr>
      <vt:lpstr>SEBI-Quasi-judicial authority </vt:lpstr>
      <vt:lpstr>SEBI-Quasi-judicial authority</vt:lpstr>
      <vt:lpstr>Settlement of proceedings</vt:lpstr>
      <vt:lpstr>Power to issue Directions</vt:lpstr>
      <vt:lpstr>Directions (Contd)</vt:lpstr>
      <vt:lpstr>Enforcement Powers</vt:lpstr>
      <vt:lpstr>Delegated Legislation</vt:lpstr>
      <vt:lpstr>Market Manipulation</vt:lpstr>
      <vt:lpstr>Appeal</vt:lpstr>
      <vt:lpstr>Case laws</vt:lpstr>
      <vt:lpstr>IOSCO</vt:lpstr>
      <vt:lpstr>Way Forward</vt:lpstr>
      <vt:lpstr>THANK-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152</cp:revision>
  <dcterms:created xsi:type="dcterms:W3CDTF">2016-01-14T12:34:11Z</dcterms:created>
  <dcterms:modified xsi:type="dcterms:W3CDTF">2016-01-20T04:02:25Z</dcterms:modified>
</cp:coreProperties>
</file>